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48" r:id="rId3"/>
    <p:sldMasterId id="2147483950" r:id="rId4"/>
    <p:sldMasterId id="2147483683" r:id="rId5"/>
  </p:sldMasterIdLst>
  <p:notesMasterIdLst>
    <p:notesMasterId r:id="rId41"/>
  </p:notesMasterIdLst>
  <p:handoutMasterIdLst>
    <p:handoutMasterId r:id="rId42"/>
  </p:handoutMasterIdLst>
  <p:sldIdLst>
    <p:sldId id="603" r:id="rId6"/>
    <p:sldId id="2417" r:id="rId7"/>
    <p:sldId id="259" r:id="rId8"/>
    <p:sldId id="2442" r:id="rId9"/>
    <p:sldId id="2443" r:id="rId10"/>
    <p:sldId id="2444" r:id="rId11"/>
    <p:sldId id="2445" r:id="rId12"/>
    <p:sldId id="2446" r:id="rId13"/>
    <p:sldId id="2447" r:id="rId14"/>
    <p:sldId id="2448" r:id="rId15"/>
    <p:sldId id="2449" r:id="rId16"/>
    <p:sldId id="2450" r:id="rId17"/>
    <p:sldId id="2451" r:id="rId18"/>
    <p:sldId id="2452" r:id="rId19"/>
    <p:sldId id="2453" r:id="rId20"/>
    <p:sldId id="2439" r:id="rId21"/>
    <p:sldId id="2454" r:id="rId22"/>
    <p:sldId id="2455" r:id="rId23"/>
    <p:sldId id="2440" r:id="rId24"/>
    <p:sldId id="2456" r:id="rId25"/>
    <p:sldId id="2460" r:id="rId26"/>
    <p:sldId id="2463" r:id="rId27"/>
    <p:sldId id="2464" r:id="rId28"/>
    <p:sldId id="2465" r:id="rId29"/>
    <p:sldId id="2461" r:id="rId30"/>
    <p:sldId id="2466" r:id="rId31"/>
    <p:sldId id="2462" r:id="rId32"/>
    <p:sldId id="2441" r:id="rId33"/>
    <p:sldId id="2437" r:id="rId34"/>
    <p:sldId id="2459" r:id="rId35"/>
    <p:sldId id="2457" r:id="rId36"/>
    <p:sldId id="2458" r:id="rId37"/>
    <p:sldId id="582" r:id="rId38"/>
    <p:sldId id="2419" r:id="rId39"/>
    <p:sldId id="2423" r:id="rId40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BA36"/>
    <a:srgbClr val="1D1D1A"/>
    <a:srgbClr val="595757"/>
    <a:srgbClr val="221815"/>
    <a:srgbClr val="91A2BF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23" autoAdjust="0"/>
    <p:restoredTop sz="96291" autoAdjust="0"/>
  </p:normalViewPr>
  <p:slideViewPr>
    <p:cSldViewPr snapToGrid="0" snapToObjects="1">
      <p:cViewPr varScale="1">
        <p:scale>
          <a:sx n="124" d="100"/>
          <a:sy n="124" d="100"/>
        </p:scale>
        <p:origin x="208" y="2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4378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7212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2922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4582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1460F0-4107-44B1-9AC0-A3E3C7045FFE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84E815-EB58-B7F4-CA07-DB3A06195A8C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10E3CC-989A-8250-417F-7E17E488D2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2B6BBB75-E7CF-676E-F204-FA4CCAFAF988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AIFoundation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F3652C3B-3BDF-C967-C9F7-FC41B185F5A1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2216C8F-403B-B46A-188F-43EEF71787A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03A16B-634D-EAB9-B25D-7FC30383AC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1F0AA649-F2A3-8307-89FA-873D519CD422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AIFoundation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AIFoundation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TextBox 2">
            <a:extLst>
              <a:ext uri="{FF2B5EF4-FFF2-40B4-BE49-F238E27FC236}">
                <a16:creationId xmlns:a16="http://schemas.microsoft.com/office/drawing/2014/main" id="{A889820E-F4CC-AC5B-9669-79FCD207637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82" name="TextBox 3">
            <a:extLst>
              <a:ext uri="{FF2B5EF4-FFF2-40B4-BE49-F238E27FC236}">
                <a16:creationId xmlns:a16="http://schemas.microsoft.com/office/drawing/2014/main" id="{6ED18A3F-5D6E-8C14-CCE2-48DD704755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4FE289D2-5824-FA98-93EC-11278F58E31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4" name="TextBox 2">
            <a:extLst>
              <a:ext uri="{FF2B5EF4-FFF2-40B4-BE49-F238E27FC236}">
                <a16:creationId xmlns:a16="http://schemas.microsoft.com/office/drawing/2014/main" id="{F5B0A06F-8FA9-A4D1-3C6E-01790866E6A9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AIFoundation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81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5096ED63-C01A-E59A-0E51-6A0B0BBA116D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9CF2DFB-DA79-1FAD-2622-D489DADA98F8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1FF1E5-88CB-58A6-2633-0268AAB8D1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D01B9C1-1218-999A-DD42-4FB0536564EA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AIFoundation</a:t>
            </a:r>
            <a:endParaRPr lang="en-US" sz="1100" dirty="0">
              <a:solidFill>
                <a:schemeClr val="tx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4C85EC5A-B1D1-236C-C798-DC56D534838F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3DB6D1D-51F7-460F-4A45-A4BDD85153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047373-B0DC-3662-9BAC-5CC22CC6A5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3A25B12D-379F-F36E-B68A-3F21FED73F90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AIFoundation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2024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AIFoundation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/atKyfC5l-BaStje8-F3FGQ" TargetMode="External"/><Relationship Id="rId2" Type="http://schemas.openxmlformats.org/officeDocument/2006/relationships/hyperlink" Target="https://huggingface.co/deepseek-ai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chenzomi12/AIFoundation/tree/main/09News/00Others" TargetMode="External"/><Relationship Id="rId4" Type="http://schemas.openxmlformats.org/officeDocument/2006/relationships/hyperlink" Target="https://github.com/deepseek-ai/DeepSeek-R1/blob/main/DeepSeek_R1.pdf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68858BE-DB75-9276-AE60-B70AA2DDC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994"/>
            <a:ext cx="12227896" cy="687899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0" y="2749693"/>
            <a:ext cx="12196763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4F06FC8-A644-30C6-D07F-20FEFDFA57F8}"/>
              </a:ext>
            </a:extLst>
          </p:cNvPr>
          <p:cNvSpPr txBox="1">
            <a:spLocks/>
          </p:cNvSpPr>
          <p:nvPr/>
        </p:nvSpPr>
        <p:spPr>
          <a:xfrm>
            <a:off x="5369910" y="5728816"/>
            <a:ext cx="2144987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800" dirty="0">
                <a:solidFill>
                  <a:schemeClr val="tx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3CF9F-E87F-9B24-194C-3FE5353898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6510" y="5888148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en-US" altLang="zh-CN" sz="8800" dirty="0">
                <a:solidFill>
                  <a:schemeClr val="tx2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DeepSeek-R1</a:t>
            </a:r>
          </a:p>
          <a:p>
            <a:pPr marL="50800" algn="ctr">
              <a:buClr>
                <a:srgbClr val="C00000"/>
              </a:buClr>
            </a:pPr>
            <a:r>
              <a:rPr lang="zh-CN" altLang="en-US" sz="8800" dirty="0">
                <a:solidFill>
                  <a:schemeClr val="tx2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深度解读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852F4D4-2DE1-A382-3722-113C40AEB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DeepSeek-R1-Zero</a:t>
            </a:r>
            <a:r>
              <a:rPr lang="zh-CN" altLang="en-US" dirty="0"/>
              <a:t>的自我进化过程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A8A8378-4B17-F108-089F-3C32209FC5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在推理过程中，</a:t>
            </a:r>
            <a:r>
              <a:rPr lang="en" altLang="zh-CN" dirty="0"/>
              <a:t>DeepSeek-R1-Zero </a:t>
            </a:r>
            <a:r>
              <a:rPr lang="zh-CN" altLang="en-US" dirty="0"/>
              <a:t>在训练集上的平均响应长度。</a:t>
            </a:r>
            <a:r>
              <a:rPr lang="en" altLang="zh-CN" dirty="0"/>
              <a:t>DeepSeek-R1-Zero </a:t>
            </a:r>
            <a:r>
              <a:rPr lang="zh-CN" altLang="en-US" dirty="0"/>
              <a:t>自然而然地 </a:t>
            </a:r>
            <a:r>
              <a:rPr lang="en-US" altLang="zh-CN" dirty="0"/>
              <a:t>| </a:t>
            </a:r>
            <a:r>
              <a:rPr lang="zh-CN" altLang="en-US" dirty="0"/>
              <a:t>学会了用更多的思考时间来解决推理任务。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C52DF24-DD8C-47FC-EE76-CF4B506EA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712" y="2280745"/>
            <a:ext cx="7002512" cy="420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68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51B80F9-3561-CB03-7AF7-48E3251F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DeepSeek-R1-Zero </a:t>
            </a:r>
            <a:r>
              <a:rPr lang="zh-CN" altLang="en-US" dirty="0"/>
              <a:t>的 </a:t>
            </a:r>
            <a:r>
              <a:rPr lang="en-US" altLang="zh-CN" dirty="0"/>
              <a:t>"</a:t>
            </a:r>
            <a:r>
              <a:rPr lang="zh-CN" altLang="en-US" dirty="0"/>
              <a:t>啊哈时刻</a:t>
            </a:r>
            <a:r>
              <a:rPr lang="en-US" altLang="zh-CN" dirty="0"/>
              <a:t>"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6C2BBFF-FC1A-6DF8-0AE3-13C2E1CDB5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无需明确教导模型如何解决问题，只需向它提供正确的激励，它就能自主开 发出先进的问题解决策略。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7ECCC92-35D9-0031-C8FD-F156F23CD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057" y="2199726"/>
            <a:ext cx="7772400" cy="429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56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A922841-DE5C-8EED-3CF8-DAEC09935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DeepSeek-R1</a:t>
            </a:r>
            <a:r>
              <a:rPr lang="zh-CN" altLang="en" dirty="0"/>
              <a:t>：</a:t>
            </a:r>
            <a:r>
              <a:rPr lang="zh-CN" altLang="en-US" dirty="0"/>
              <a:t>冷启动强化学习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CA52D5B-D6C7-2762-8C73-51F743399C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）作为冷启动 ，纳入少量高质量数据能否进一步提高推理性能或加速收敛？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）如何才能训练出一个用户友好型模型 ，不仅能生成清晰连贯的思维链（</a:t>
            </a:r>
            <a:r>
              <a:rPr lang="en" altLang="zh-CN" dirty="0"/>
              <a:t>CoT</a:t>
            </a:r>
            <a:r>
              <a:rPr lang="zh-CN" altLang="en" dirty="0"/>
              <a:t>），</a:t>
            </a:r>
            <a:r>
              <a:rPr lang="zh-CN" altLang="en-US" dirty="0"/>
              <a:t>还能展示强大的通用能力？</a:t>
            </a:r>
          </a:p>
        </p:txBody>
      </p:sp>
    </p:spTree>
    <p:extLst>
      <p:ext uri="{BB962C8B-B14F-4D97-AF65-F5344CB8AC3E}">
        <p14:creationId xmlns:p14="http://schemas.microsoft.com/office/powerpoint/2010/main" val="1037548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A922841-DE5C-8EED-3CF8-DAEC09935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DeepSeek-R1</a:t>
            </a:r>
            <a:r>
              <a:rPr lang="zh-CN" altLang="en" dirty="0"/>
              <a:t>：</a:t>
            </a:r>
            <a:r>
              <a:rPr lang="zh-CN" altLang="en-US" dirty="0"/>
              <a:t>冷启动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CA52D5B-D6C7-2762-8C73-51F743399C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构建并收集了少量长</a:t>
            </a:r>
            <a:r>
              <a:rPr lang="en-US" altLang="zh-CN" dirty="0"/>
              <a:t>CoT</a:t>
            </a:r>
            <a:r>
              <a:rPr lang="zh-CN" altLang="en-US" dirty="0"/>
              <a:t>数据， 以微调模型作为初始</a:t>
            </a:r>
            <a:r>
              <a:rPr lang="en-US" altLang="zh-CN" dirty="0"/>
              <a:t>RL</a:t>
            </a:r>
            <a:r>
              <a:rPr lang="zh-CN" altLang="en-US" dirty="0"/>
              <a:t>行为体。 为了收集 这些数据，我们探索了几种方法：</a:t>
            </a:r>
            <a:endParaRPr lang="en-US" altLang="zh-CN" dirty="0"/>
          </a:p>
          <a:p>
            <a:pPr lvl="1"/>
            <a:r>
              <a:rPr lang="zh-CN" altLang="en-US" dirty="0"/>
              <a:t>以长 </a:t>
            </a:r>
            <a:r>
              <a:rPr lang="en-US" altLang="zh-CN" dirty="0"/>
              <a:t>CoT </a:t>
            </a:r>
            <a:r>
              <a:rPr lang="zh-CN" altLang="en-US" dirty="0"/>
              <a:t>为例，使用少量提示；</a:t>
            </a:r>
            <a:endParaRPr lang="en-US" altLang="zh-CN" dirty="0"/>
          </a:p>
          <a:p>
            <a:pPr lvl="1"/>
            <a:r>
              <a:rPr lang="zh-CN" altLang="en-US" dirty="0"/>
              <a:t>直接提示模型生成详细答案，并进行反思和验证；</a:t>
            </a:r>
            <a:endParaRPr lang="en-US" altLang="zh-CN" dirty="0"/>
          </a:p>
          <a:p>
            <a:pPr lvl="1"/>
            <a:r>
              <a:rPr lang="zh-CN" altLang="en-US" dirty="0"/>
              <a:t>以可读格式收集 </a:t>
            </a:r>
            <a:r>
              <a:rPr lang="en-US" altLang="zh-CN" dirty="0"/>
              <a:t>DeepSeek-R1- Zero </a:t>
            </a:r>
            <a:r>
              <a:rPr lang="zh-CN" altLang="en-US" dirty="0"/>
              <a:t>的输出结果；通过人工注释者的后期处理完善 结果。</a:t>
            </a:r>
          </a:p>
        </p:txBody>
      </p:sp>
    </p:spTree>
    <p:extLst>
      <p:ext uri="{BB962C8B-B14F-4D97-AF65-F5344CB8AC3E}">
        <p14:creationId xmlns:p14="http://schemas.microsoft.com/office/powerpoint/2010/main" val="1253669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A922841-DE5C-8EED-3CF8-DAEC09935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DeepSeek-R1</a:t>
            </a:r>
            <a:r>
              <a:rPr lang="zh-CN" altLang="en" dirty="0"/>
              <a:t>：</a:t>
            </a:r>
            <a:r>
              <a:rPr lang="zh-CN" altLang="en-US" dirty="0"/>
              <a:t>以推理为导向的强化学习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CA52D5B-D6C7-2762-8C73-51F743399C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在 </a:t>
            </a:r>
            <a:r>
              <a:rPr lang="en" altLang="zh-CN" dirty="0"/>
              <a:t>RL </a:t>
            </a:r>
            <a:r>
              <a:rPr lang="zh-CN" altLang="en-US" dirty="0"/>
              <a:t>训练过程中引入了语言一致性奖励，其计算方法是 </a:t>
            </a:r>
            <a:r>
              <a:rPr lang="en" altLang="zh-CN" dirty="0"/>
              <a:t>CoT </a:t>
            </a:r>
            <a:r>
              <a:rPr lang="zh-CN" altLang="en-US" dirty="0"/>
              <a:t>中目标语言单词所占的比例。</a:t>
            </a:r>
            <a:endParaRPr lang="en-US" altLang="zh-CN" dirty="0"/>
          </a:p>
          <a:p>
            <a:r>
              <a:rPr lang="zh-CN" altLang="en-US" dirty="0"/>
              <a:t>虽然消融实验表明这种一致性会导致模型性能略有下降，但这种奖励符合人类的偏好，使其更具可读性 。</a:t>
            </a:r>
            <a:endParaRPr lang="en-US" altLang="zh-CN" dirty="0"/>
          </a:p>
          <a:p>
            <a:r>
              <a:rPr lang="zh-CN" altLang="en-US" dirty="0"/>
              <a:t>最后，我们将推理任务的准确性和语言一致性奖励直接相加形成最终奖励。然后，我们对微调后 的模型进行强化学习（</a:t>
            </a:r>
            <a:r>
              <a:rPr lang="en" altLang="zh-CN" dirty="0"/>
              <a:t>RL</a:t>
            </a:r>
            <a:r>
              <a:rPr lang="zh-CN" altLang="en" dirty="0"/>
              <a:t>）</a:t>
            </a:r>
            <a:r>
              <a:rPr lang="zh-CN" altLang="en-US" dirty="0"/>
              <a:t>训练，直到 它在推理任务上达到收敛为止。</a:t>
            </a:r>
          </a:p>
        </p:txBody>
      </p:sp>
    </p:spTree>
    <p:extLst>
      <p:ext uri="{BB962C8B-B14F-4D97-AF65-F5344CB8AC3E}">
        <p14:creationId xmlns:p14="http://schemas.microsoft.com/office/powerpoint/2010/main" val="2703599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A922841-DE5C-8EED-3CF8-DAEC09935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DeepSeek-R1</a:t>
            </a:r>
            <a:r>
              <a:rPr lang="zh-CN" altLang="en" dirty="0"/>
              <a:t>：</a:t>
            </a:r>
            <a:r>
              <a:rPr lang="zh-CN" altLang="en-US" dirty="0"/>
              <a:t>拒绝采样和监督微调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CA52D5B-D6C7-2762-8C73-51F743399C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通过纳入更多 数据来扩展数据集，其中一些数据使用了生成式奖励模型，将地面实况和模型预测输入 </a:t>
            </a:r>
            <a:r>
              <a:rPr lang="en" altLang="zh-CN" dirty="0"/>
              <a:t>DeepSeekV3 </a:t>
            </a:r>
            <a:r>
              <a:rPr lang="zh-CN" altLang="en-US" dirty="0"/>
              <a:t>进行判断。</a:t>
            </a:r>
            <a:endParaRPr lang="en-US" altLang="zh-CN" dirty="0"/>
          </a:p>
          <a:p>
            <a:r>
              <a:rPr lang="zh-CN" altLang="en-US" dirty="0"/>
              <a:t>此外，由于模型输出有时混乱难读，我们过滤掉了混合语言的思维链、长段落和代码 块。对于每个提示，我们都会对多个回答进行抽样，只保留正确回答。</a:t>
            </a:r>
          </a:p>
        </p:txBody>
      </p:sp>
    </p:spTree>
    <p:extLst>
      <p:ext uri="{BB962C8B-B14F-4D97-AF65-F5344CB8AC3E}">
        <p14:creationId xmlns:p14="http://schemas.microsoft.com/office/powerpoint/2010/main" val="2304819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C9BAC17-1600-4E8D-F699-F8866F73C4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9600" dirty="0"/>
              <a:t>DeepSeek-R1-Zero</a:t>
            </a:r>
          </a:p>
          <a:p>
            <a:r>
              <a:rPr lang="en-US" altLang="zh-CN" sz="9600" dirty="0"/>
              <a:t>DeepSeek-R1</a:t>
            </a:r>
          </a:p>
        </p:txBody>
      </p:sp>
    </p:spTree>
    <p:extLst>
      <p:ext uri="{BB962C8B-B14F-4D97-AF65-F5344CB8AC3E}">
        <p14:creationId xmlns:p14="http://schemas.microsoft.com/office/powerpoint/2010/main" val="2084500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B6CF58F-D355-64B0-E1EB-68E254369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DeepSeek-R1-Zero</a:t>
            </a:r>
            <a:r>
              <a:rPr lang="zh-CN" altLang="en-US" dirty="0"/>
              <a:t> 整体训练流程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8904C5-7B32-8BB0-2536-CA0B1ACCD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211" y="1921640"/>
            <a:ext cx="6254340" cy="395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066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B6CF58F-D355-64B0-E1EB-68E254369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DeepSeek-R1</a:t>
            </a:r>
            <a:r>
              <a:rPr lang="zh-CN" altLang="en-US" dirty="0"/>
              <a:t> 整体训练流程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6816F26-562A-5EFE-1B88-63301D5BF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435" y="1246909"/>
            <a:ext cx="6509872" cy="515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249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04938AF-B47A-1764-AB7F-5185CDB787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sz="9600" dirty="0"/>
              <a:t>GRPO</a:t>
            </a:r>
            <a:r>
              <a:rPr lang="zh-CN" altLang="en-US" sz="9600" dirty="0"/>
              <a:t> 算法原理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308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20AD9-B3CB-4B7F-429A-D4C9E3E9B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/>
              <a:t>视频目录大纲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44A42C-4EA1-0BA9-68DC-09FE68154A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 marL="457200" indent="-457200" algn="l">
              <a:buFont typeface="+mj-lt"/>
              <a:buAutoNum type="arabicPeriod"/>
            </a:pPr>
            <a:endParaRPr lang="en-US" altLang="zh-CN" sz="2400" dirty="0"/>
          </a:p>
          <a:p>
            <a:pPr marL="457200" indent="-457200" algn="l">
              <a:buFont typeface="+mj-lt"/>
              <a:buAutoNum type="arabicPeriod"/>
            </a:pPr>
            <a:r>
              <a:rPr lang="en-US" altLang="zh-CN" sz="2400" dirty="0"/>
              <a:t>DeepSeek-R1</a:t>
            </a:r>
            <a:r>
              <a:rPr lang="zh-CN" altLang="en-US" sz="2400" dirty="0"/>
              <a:t> 技术文章解读</a:t>
            </a:r>
            <a:endParaRPr lang="en-US" altLang="zh-CN" sz="24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400" dirty="0"/>
              <a:t>从 </a:t>
            </a:r>
            <a:r>
              <a:rPr lang="en-US" altLang="zh-CN" sz="2400" dirty="0"/>
              <a:t>DeepSeek-R1-Zero </a:t>
            </a:r>
            <a:r>
              <a:rPr lang="zh-CN" altLang="en-US" sz="2400" dirty="0"/>
              <a:t>到</a:t>
            </a:r>
            <a:r>
              <a:rPr lang="en-US" altLang="zh-CN" sz="2400" dirty="0"/>
              <a:t> DeepSeek-R1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altLang="zh-CN" sz="2400" dirty="0"/>
              <a:t>Group Relative Policy Optimization(GRPO)</a:t>
            </a:r>
            <a:r>
              <a:rPr lang="zh-CN" altLang="en-US" sz="2400" dirty="0"/>
              <a:t> 算法原理</a:t>
            </a:r>
            <a:endParaRPr lang="en-US" altLang="zh-CN" sz="24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400" dirty="0"/>
              <a:t>对产业的思考与小结</a:t>
            </a:r>
            <a:endParaRPr lang="en-US" altLang="zh-CN" sz="2400" dirty="0"/>
          </a:p>
        </p:txBody>
      </p:sp>
      <p:pic>
        <p:nvPicPr>
          <p:cNvPr id="102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C693DF82-9961-8E7D-D034-A7343FF6D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773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5C4DE35-0AE2-80C4-B02F-D1B8ADBB6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004"/>
            <a:ext cx="12044854" cy="6052812"/>
          </a:xfrm>
          <a:prstGeom prst="rect">
            <a:avLst/>
          </a:prstGeom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13C4813-00C6-4199-5C80-3EBE8F6076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最早 </a:t>
            </a:r>
            <a:r>
              <a:rPr lang="en" altLang="zh-CN" dirty="0"/>
              <a:t>GRPO</a:t>
            </a:r>
            <a:r>
              <a:rPr lang="zh-CN" altLang="en-US" dirty="0"/>
              <a:t> 工作发表于 </a:t>
            </a:r>
            <a:r>
              <a:rPr lang="en" altLang="zh-CN" dirty="0" err="1"/>
              <a:t>DeepseekMath</a:t>
            </a:r>
            <a:r>
              <a:rPr lang="en" altLang="zh-CN" dirty="0"/>
              <a:t> </a:t>
            </a:r>
            <a:r>
              <a:rPr lang="zh-CN" altLang="en" dirty="0"/>
              <a:t>，</a:t>
            </a:r>
            <a:r>
              <a:rPr lang="zh-CN" altLang="en-US" dirty="0"/>
              <a:t>是数学逻辑 </a:t>
            </a:r>
            <a:r>
              <a:rPr lang="en" altLang="zh-CN" dirty="0"/>
              <a:t>reasoning </a:t>
            </a:r>
            <a:r>
              <a:rPr lang="zh-CN" altLang="en-US" dirty="0"/>
              <a:t>上使用的，为了了解细节，建议还是先阅读 </a:t>
            </a:r>
            <a:r>
              <a:rPr lang="en" altLang="zh-CN" dirty="0" err="1"/>
              <a:t>DeepseekMath</a:t>
            </a:r>
            <a:r>
              <a:rPr lang="zh-CN" altLang="en-US" dirty="0"/>
              <a:t> 论文。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8225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66BD8-AA7E-A49E-4253-DAE90A645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300 </a:t>
            </a:r>
            <a:r>
              <a:rPr kumimoji="1" lang="zh-CN" altLang="en-US" dirty="0"/>
              <a:t>年前 鹅也是个研究算法的人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76A0C4-BE52-2038-A475-65B1DEC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98" y="1834459"/>
            <a:ext cx="11328298" cy="381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22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0A8C1094-210B-1CE0-ED6F-410FB6EA3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RL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LLM</a:t>
            </a:r>
            <a:r>
              <a:rPr lang="zh-CN" altLang="en-US" dirty="0"/>
              <a:t> 知识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018A1A0-7521-EF3B-EFC8-BB7FA9CC21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sz="2400" b="1" dirty="0"/>
              <a:t>LLM </a:t>
            </a:r>
            <a:r>
              <a:rPr lang="zh-CN" altLang="en-US" sz="2400" b="1" dirty="0"/>
              <a:t>中主流 </a:t>
            </a:r>
            <a:r>
              <a:rPr lang="en" altLang="zh-CN" sz="2400" b="1" dirty="0"/>
              <a:t>RLHF </a:t>
            </a:r>
            <a:r>
              <a:rPr lang="zh-CN" altLang="en-US" sz="2400" b="1" dirty="0"/>
              <a:t>方向分为两大路线：</a:t>
            </a:r>
            <a:endParaRPr lang="en-US" altLang="zh-CN" sz="2400" b="1" dirty="0"/>
          </a:p>
          <a:p>
            <a:pPr marL="696306" lvl="1" indent="-457200">
              <a:buFont typeface="+mj-lt"/>
              <a:buAutoNum type="arabicPeriod"/>
            </a:pPr>
            <a:r>
              <a:rPr lang="zh-CN" altLang="en-US" sz="2000" dirty="0"/>
              <a:t> 以 </a:t>
            </a:r>
            <a:r>
              <a:rPr lang="en-US" altLang="zh-CN" sz="2000" dirty="0"/>
              <a:t>[</a:t>
            </a:r>
            <a:r>
              <a:rPr lang="en" altLang="zh-CN" sz="2000" dirty="0"/>
              <a:t>PPO] </a:t>
            </a:r>
            <a:r>
              <a:rPr lang="zh-CN" altLang="en-US" sz="2000" dirty="0"/>
              <a:t>为代表的 </a:t>
            </a:r>
            <a:r>
              <a:rPr lang="en" altLang="zh-CN" sz="2000" dirty="0"/>
              <a:t>On Policy </a:t>
            </a:r>
            <a:r>
              <a:rPr lang="zh-CN" altLang="en-US" sz="2000" dirty="0"/>
              <a:t>路线 </a:t>
            </a:r>
            <a:endParaRPr lang="en-US" altLang="zh-CN" sz="2000" dirty="0"/>
          </a:p>
          <a:p>
            <a:pPr marL="696306" lvl="1" indent="-457200">
              <a:buFont typeface="+mj-lt"/>
              <a:buAutoNum type="arabicPeriod"/>
            </a:pPr>
            <a:r>
              <a:rPr lang="zh-CN" altLang="en-US" sz="2000" dirty="0"/>
              <a:t>以 </a:t>
            </a:r>
            <a:r>
              <a:rPr lang="en-US" altLang="zh-CN" sz="2000" dirty="0"/>
              <a:t>[</a:t>
            </a:r>
            <a:r>
              <a:rPr lang="en" altLang="zh-CN" sz="2000" dirty="0"/>
              <a:t>DPO] </a:t>
            </a:r>
            <a:r>
              <a:rPr lang="zh-CN" altLang="en-US" sz="2000" dirty="0"/>
              <a:t>为代表的 </a:t>
            </a:r>
            <a:r>
              <a:rPr lang="en" altLang="zh-CN" sz="2000" dirty="0"/>
              <a:t>Off Policy </a:t>
            </a:r>
            <a:r>
              <a:rPr lang="zh-CN" altLang="en-US" sz="2000" dirty="0"/>
              <a:t>路线 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403589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0A8C1094-210B-1CE0-ED6F-410FB6EA3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RL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LLM</a:t>
            </a:r>
            <a:r>
              <a:rPr lang="zh-CN" altLang="en-US" dirty="0"/>
              <a:t> 知识：</a:t>
            </a:r>
            <a:r>
              <a:rPr lang="en" altLang="zh-CN" dirty="0"/>
              <a:t>On Policy </a:t>
            </a:r>
            <a:r>
              <a:rPr lang="zh-CN" altLang="en-US" dirty="0"/>
              <a:t>与 </a:t>
            </a:r>
            <a:r>
              <a:rPr lang="en" altLang="zh-CN" dirty="0"/>
              <a:t>Off Policy </a:t>
            </a:r>
            <a:r>
              <a:rPr lang="zh-CN" altLang="en-US" dirty="0"/>
              <a:t>差异在哪？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018A1A0-7521-EF3B-EFC8-BB7FA9CC21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b="1" dirty="0">
                <a:solidFill>
                  <a:srgbClr val="66BA36"/>
                </a:solidFill>
              </a:rPr>
              <a:t>On policy</a:t>
            </a:r>
            <a:r>
              <a:rPr lang="zh-CN" altLang="en-US" b="1" dirty="0">
                <a:solidFill>
                  <a:srgbClr val="66BA36"/>
                </a:solidFill>
              </a:rPr>
              <a:t>：</a:t>
            </a:r>
            <a:endParaRPr lang="en-US" altLang="zh-CN" b="1" dirty="0">
              <a:solidFill>
                <a:srgbClr val="66BA36"/>
              </a:solidFill>
            </a:endParaRPr>
          </a:p>
          <a:p>
            <a:pPr lvl="1"/>
            <a:r>
              <a:rPr lang="zh-CN" altLang="en-US" sz="2000" dirty="0"/>
              <a:t>每次训练都基于自己的生成模型（</a:t>
            </a:r>
            <a:r>
              <a:rPr lang="en" altLang="zh-CN" sz="2000" dirty="0"/>
              <a:t>Actor</a:t>
            </a:r>
            <a:r>
              <a:rPr lang="zh-CN" altLang="en" sz="2000" dirty="0"/>
              <a:t>），</a:t>
            </a:r>
            <a:r>
              <a:rPr lang="zh-CN" altLang="en-US" sz="2000" dirty="0"/>
              <a:t>通过教练（</a:t>
            </a:r>
            <a:r>
              <a:rPr lang="en" altLang="zh-CN" sz="2000" dirty="0"/>
              <a:t>Critic</a:t>
            </a:r>
            <a:r>
              <a:rPr lang="zh-CN" altLang="en" sz="2000" dirty="0"/>
              <a:t>）</a:t>
            </a:r>
            <a:r>
              <a:rPr lang="zh-CN" altLang="en-US" sz="2000" dirty="0"/>
              <a:t>反馈奖励；</a:t>
            </a:r>
            <a:endParaRPr lang="en-US" altLang="zh-CN" sz="2000" dirty="0"/>
          </a:p>
          <a:p>
            <a:pPr lvl="1"/>
            <a:r>
              <a:rPr lang="zh-CN" altLang="en-US" sz="2000" dirty="0"/>
              <a:t>优势是效率高，没有模型自生成自然效率高，问题是训练后模型能力可能不够；</a:t>
            </a:r>
            <a:endParaRPr lang="en-US" altLang="zh-CN" sz="2000" dirty="0"/>
          </a:p>
          <a:p>
            <a:r>
              <a:rPr lang="en" altLang="zh-CN" b="1" dirty="0">
                <a:solidFill>
                  <a:srgbClr val="66BA36"/>
                </a:solidFill>
              </a:rPr>
              <a:t>off policy</a:t>
            </a:r>
            <a:r>
              <a:rPr lang="zh-CN" altLang="en-US" b="1" dirty="0">
                <a:solidFill>
                  <a:srgbClr val="66BA36"/>
                </a:solidFill>
              </a:rPr>
              <a:t>：</a:t>
            </a:r>
            <a:endParaRPr lang="en-US" altLang="zh-CN" b="1" dirty="0">
              <a:solidFill>
                <a:srgbClr val="66BA36"/>
              </a:solidFill>
            </a:endParaRPr>
          </a:p>
          <a:p>
            <a:pPr lvl="1"/>
            <a:r>
              <a:rPr lang="zh-CN" altLang="en-US" sz="2000" dirty="0"/>
              <a:t>基于现有标注的情况进行分析，存在训练样本可能与模型不匹配的问题；</a:t>
            </a:r>
            <a:endParaRPr lang="en-US" altLang="zh-CN" sz="2000" dirty="0"/>
          </a:p>
          <a:p>
            <a:pPr lvl="1"/>
            <a:r>
              <a:rPr lang="zh-CN" altLang="en-US" sz="2000" dirty="0"/>
              <a:t>优势是更有可能达到模型能力的上限，问题是效率较低。</a:t>
            </a:r>
          </a:p>
        </p:txBody>
      </p:sp>
    </p:spTree>
    <p:extLst>
      <p:ext uri="{BB962C8B-B14F-4D97-AF65-F5344CB8AC3E}">
        <p14:creationId xmlns:p14="http://schemas.microsoft.com/office/powerpoint/2010/main" val="1812340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77BD534-6DE2-2841-DA94-971F41169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PPO</a:t>
            </a:r>
            <a:r>
              <a:rPr lang="zh-CN" altLang="en-US" dirty="0"/>
              <a:t> 算法</a:t>
            </a:r>
          </a:p>
        </p:txBody>
      </p:sp>
      <p:pic>
        <p:nvPicPr>
          <p:cNvPr id="2050" name="Picture 2" descr="Actor and critic models trained separately in PPO algorithm. | Download  Scientific Diagram">
            <a:extLst>
              <a:ext uri="{FF2B5EF4-FFF2-40B4-BE49-F238E27FC236}">
                <a16:creationId xmlns:a16="http://schemas.microsoft.com/office/drawing/2014/main" id="{0A670495-8662-9D26-5AB6-6BD6CD854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6962" y="1246909"/>
            <a:ext cx="11061527" cy="50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4523E2F-F0F5-B1B8-6B2D-8EF10B723B63}"/>
              </a:ext>
            </a:extLst>
          </p:cNvPr>
          <p:cNvSpPr txBox="1"/>
          <p:nvPr/>
        </p:nvSpPr>
        <p:spPr>
          <a:xfrm>
            <a:off x="6842235" y="5611091"/>
            <a:ext cx="32424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b="1" i="0" dirty="0">
                <a:solidFill>
                  <a:srgbClr val="191B1F"/>
                </a:solidFill>
                <a:effectLst/>
                <a:latin typeface="Lexend" pitchFamily="2" charset="0"/>
              </a:rPr>
              <a:t>Reference Model</a:t>
            </a:r>
            <a:endParaRPr lang="zh-CN" altLang="en-US" sz="2400" b="1" dirty="0">
              <a:latin typeface="Lexend" pitchFamily="2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8FCEC88-1729-BD76-1EF5-047A52CC3959}"/>
              </a:ext>
            </a:extLst>
          </p:cNvPr>
          <p:cNvSpPr txBox="1"/>
          <p:nvPr/>
        </p:nvSpPr>
        <p:spPr>
          <a:xfrm>
            <a:off x="8765627" y="4649395"/>
            <a:ext cx="26380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i="0" dirty="0">
                <a:solidFill>
                  <a:srgbClr val="191B1F"/>
                </a:solidFill>
                <a:effectLst/>
                <a:latin typeface="Lexend" pitchFamily="2" charset="0"/>
              </a:rPr>
              <a:t>Reward</a:t>
            </a:r>
            <a:r>
              <a:rPr lang="en" altLang="zh-CN" sz="2400" b="1" i="0" dirty="0">
                <a:solidFill>
                  <a:srgbClr val="191B1F"/>
                </a:solidFill>
                <a:effectLst/>
                <a:latin typeface="Lexend" pitchFamily="2" charset="0"/>
              </a:rPr>
              <a:t> Model</a:t>
            </a:r>
            <a:endParaRPr lang="zh-CN" altLang="en-US" sz="2400" b="1" dirty="0"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524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1711813-8022-99A6-E460-826343967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PPO</a:t>
            </a:r>
            <a:r>
              <a:rPr lang="zh-CN" altLang="en-US" dirty="0"/>
              <a:t> 问题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C2F778B-438F-8886-B319-18D9A46444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b="1" dirty="0">
                <a:effectLst/>
              </a:rPr>
              <a:t>从</a:t>
            </a:r>
            <a:r>
              <a:rPr lang="en" altLang="zh-CN" sz="2400" b="1" dirty="0">
                <a:effectLst/>
              </a:rPr>
              <a:t>PPO</a:t>
            </a:r>
            <a:r>
              <a:rPr lang="zh-CN" altLang="en-US" sz="2400" b="1" dirty="0">
                <a:effectLst/>
              </a:rPr>
              <a:t>的优化过程分析，其存在如下缺点：</a:t>
            </a:r>
          </a:p>
          <a:p>
            <a:pPr lvl="1">
              <a:buFont typeface="+mj-lt"/>
              <a:buAutoNum type="arabicPeriod"/>
            </a:pPr>
            <a:r>
              <a:rPr lang="zh-CN" altLang="en-US" sz="2000" dirty="0">
                <a:effectLst/>
              </a:rPr>
              <a:t>需要训练一个与策略模型大小相当的价值模型，这带来了巨大的内存和计算负担；</a:t>
            </a:r>
          </a:p>
          <a:p>
            <a:pPr lvl="1">
              <a:buFont typeface="+mj-lt"/>
              <a:buAutoNum type="arabicPeriod"/>
            </a:pPr>
            <a:r>
              <a:rPr lang="en" altLang="zh-CN" sz="2000" dirty="0">
                <a:effectLst/>
              </a:rPr>
              <a:t>LLM </a:t>
            </a:r>
            <a:r>
              <a:rPr lang="zh-CN" altLang="en-US" sz="2000" dirty="0">
                <a:effectLst/>
              </a:rPr>
              <a:t>通常只有最后一个 </a:t>
            </a:r>
            <a:r>
              <a:rPr lang="en" altLang="zh-CN" sz="2000" dirty="0">
                <a:effectLst/>
              </a:rPr>
              <a:t>token </a:t>
            </a:r>
            <a:r>
              <a:rPr lang="zh-CN" altLang="en-US" sz="2000" dirty="0">
                <a:effectLst/>
              </a:rPr>
              <a:t>会被奖励模型打分，训练在每个 </a:t>
            </a:r>
            <a:r>
              <a:rPr lang="en" altLang="zh-CN" sz="2000" dirty="0">
                <a:effectLst/>
              </a:rPr>
              <a:t>token </a:t>
            </a:r>
            <a:r>
              <a:rPr lang="zh-CN" altLang="en-US" sz="2000" dirty="0">
                <a:effectLst/>
              </a:rPr>
              <a:t>上都准确价值函数难；</a:t>
            </a:r>
            <a:endParaRPr lang="en-US" altLang="zh-CN" sz="2000" dirty="0">
              <a:effectLst/>
            </a:endParaRPr>
          </a:p>
          <a:p>
            <a:pPr lvl="1">
              <a:buFont typeface="+mj-lt"/>
              <a:buAutoNum type="arabicPeriod"/>
            </a:pPr>
            <a:endParaRPr lang="en-US" altLang="zh-CN" sz="2400" b="1" dirty="0"/>
          </a:p>
          <a:p>
            <a:pPr>
              <a:buFont typeface="+mj-lt"/>
              <a:buAutoNum type="arabicPeriod"/>
            </a:pPr>
            <a:r>
              <a:rPr lang="en" altLang="zh-CN" sz="2400" dirty="0"/>
              <a:t>GRPO </a:t>
            </a:r>
            <a:r>
              <a:rPr lang="zh-CN" altLang="en-US" sz="2400" dirty="0"/>
              <a:t>避免了像 </a:t>
            </a:r>
            <a:r>
              <a:rPr lang="en" altLang="zh-CN" sz="2400" dirty="0"/>
              <a:t>PPO </a:t>
            </a:r>
            <a:r>
              <a:rPr lang="zh-CN" altLang="en-US" sz="2400" dirty="0"/>
              <a:t>那样使用额外的 </a:t>
            </a:r>
            <a:r>
              <a:rPr lang="en-US" altLang="zh-CN" sz="2400" dirty="0"/>
              <a:t>Value</a:t>
            </a:r>
            <a:r>
              <a:rPr lang="en" altLang="zh-CN" sz="2400" dirty="0"/>
              <a:t> Model</a:t>
            </a:r>
            <a:r>
              <a:rPr lang="zh-CN" altLang="en-US" sz="2400" dirty="0"/>
              <a:t> 近似，而是使用同一问题下多个采样输出的平均奖励作为基线</a:t>
            </a:r>
          </a:p>
        </p:txBody>
      </p:sp>
    </p:spTree>
    <p:extLst>
      <p:ext uri="{BB962C8B-B14F-4D97-AF65-F5344CB8AC3E}">
        <p14:creationId xmlns:p14="http://schemas.microsoft.com/office/powerpoint/2010/main" val="4099925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92BC693-DED1-02E4-9267-2C136CE6B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Group Relative Policy Optimization</a:t>
            </a:r>
            <a:r>
              <a:rPr lang="zh-CN" altLang="en-US" dirty="0"/>
              <a:t> </a:t>
            </a:r>
            <a:r>
              <a:rPr lang="en-US" altLang="zh-CN" dirty="0"/>
              <a:t>(GRPO)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F130FA1-3822-36AE-C7D7-6EEA42CDF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47" y="1563640"/>
            <a:ext cx="10883561" cy="460593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E28F7E9-AACD-AEA6-06B3-C16F9F552C98}"/>
              </a:ext>
            </a:extLst>
          </p:cNvPr>
          <p:cNvSpPr txBox="1"/>
          <p:nvPr/>
        </p:nvSpPr>
        <p:spPr>
          <a:xfrm>
            <a:off x="2427889" y="2174208"/>
            <a:ext cx="1140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i="0" dirty="0">
                <a:solidFill>
                  <a:srgbClr val="191B1F"/>
                </a:solidFill>
                <a:effectLst/>
                <a:latin typeface="Lexend" pitchFamily="2" charset="0"/>
              </a:rPr>
              <a:t>Actor</a:t>
            </a:r>
            <a:endParaRPr lang="zh-CN" altLang="en-US" sz="2400" b="1" dirty="0">
              <a:latin typeface="Lexend" pitchFamily="2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5D4641C-8184-6F6B-029A-5286D7AA227E}"/>
              </a:ext>
            </a:extLst>
          </p:cNvPr>
          <p:cNvSpPr txBox="1"/>
          <p:nvPr/>
        </p:nvSpPr>
        <p:spPr>
          <a:xfrm>
            <a:off x="3943410" y="3198167"/>
            <a:ext cx="1140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i="0" dirty="0">
                <a:solidFill>
                  <a:srgbClr val="191B1F"/>
                </a:solidFill>
                <a:effectLst/>
                <a:latin typeface="Lexend" pitchFamily="2" charset="0"/>
              </a:rPr>
              <a:t>Critic</a:t>
            </a:r>
            <a:endParaRPr lang="zh-CN" altLang="en-US" sz="2400" b="1" dirty="0"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68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0AD26FC7-5F91-6A69-20F4-BAF5F599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Group Relative Policy Optimization</a:t>
            </a:r>
            <a:r>
              <a:rPr lang="zh-CN" altLang="en-US" dirty="0"/>
              <a:t> </a:t>
            </a:r>
            <a:r>
              <a:rPr lang="en-US" altLang="zh-CN" dirty="0"/>
              <a:t>(GRPO)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81D5252-BFA3-D452-64E9-5F08AA5BDF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无需额外的价值函数：</a:t>
            </a:r>
            <a:endParaRPr lang="en-US" altLang="zh-CN" b="1" dirty="0"/>
          </a:p>
          <a:p>
            <a:pPr lvl="1"/>
            <a:r>
              <a:rPr lang="en" altLang="zh-CN" dirty="0"/>
              <a:t>GRPO </a:t>
            </a:r>
            <a:r>
              <a:rPr lang="zh-CN" altLang="en-US" dirty="0"/>
              <a:t>使用组内平均奖励作为基线，避免了训练额外的价值函数，从而减少了内存和计算负担。</a:t>
            </a:r>
          </a:p>
          <a:p>
            <a:r>
              <a:rPr lang="zh-CN" altLang="en-US" b="1" dirty="0"/>
              <a:t>与奖励模型的比较性质对齐：</a:t>
            </a:r>
            <a:endParaRPr lang="en-US" altLang="zh-CN" b="1" dirty="0"/>
          </a:p>
          <a:p>
            <a:pPr lvl="1"/>
            <a:r>
              <a:rPr lang="en" altLang="zh-CN" dirty="0"/>
              <a:t>GRPO </a:t>
            </a:r>
            <a:r>
              <a:rPr lang="zh-CN" altLang="en-US" dirty="0"/>
              <a:t>使用组内相对奖励计算优势函数，这与奖励模型通常在同一问题的不同输出之间进行比较的性质相符。</a:t>
            </a:r>
          </a:p>
          <a:p>
            <a:r>
              <a:rPr lang="en" altLang="zh-CN" b="1" dirty="0"/>
              <a:t>KL</a:t>
            </a:r>
            <a:r>
              <a:rPr lang="zh-CN" altLang="en-US" b="1" dirty="0"/>
              <a:t>惩罚在损失函数中：</a:t>
            </a:r>
            <a:endParaRPr lang="en-US" altLang="zh-CN" b="1" dirty="0"/>
          </a:p>
          <a:p>
            <a:pPr lvl="1"/>
            <a:r>
              <a:rPr lang="en" altLang="zh-CN" dirty="0"/>
              <a:t>GRPO </a:t>
            </a:r>
            <a:r>
              <a:rPr lang="zh-CN" altLang="en-US" dirty="0"/>
              <a:t>直接将训练策略 </a:t>
            </a:r>
            <a:r>
              <a:rPr lang="el-GR" altLang="zh-CN" dirty="0" err="1"/>
              <a:t>πθ</a:t>
            </a:r>
            <a:r>
              <a:rPr lang="el-GR" altLang="zh-CN" dirty="0"/>
              <a:t> </a:t>
            </a:r>
            <a:r>
              <a:rPr lang="zh-CN" altLang="en-US" dirty="0"/>
              <a:t>和参考策略 </a:t>
            </a:r>
            <a:r>
              <a:rPr lang="el-GR" altLang="zh-CN" dirty="0"/>
              <a:t>π</a:t>
            </a:r>
            <a:r>
              <a:rPr lang="en" altLang="zh-CN" dirty="0"/>
              <a:t>ref </a:t>
            </a:r>
            <a:r>
              <a:rPr lang="zh-CN" altLang="en-US" dirty="0"/>
              <a:t>之间的 </a:t>
            </a:r>
            <a:r>
              <a:rPr lang="en" altLang="zh-CN" dirty="0"/>
              <a:t>KL </a:t>
            </a:r>
            <a:r>
              <a:rPr lang="zh-CN" altLang="en-US" dirty="0"/>
              <a:t>散度添加到损失中，而不是像 </a:t>
            </a:r>
            <a:r>
              <a:rPr lang="en" altLang="zh-CN" dirty="0"/>
              <a:t>PPO </a:t>
            </a:r>
            <a:r>
              <a:rPr lang="zh-CN" altLang="en-US" dirty="0"/>
              <a:t>那样在奖励中添加 </a:t>
            </a:r>
            <a:r>
              <a:rPr lang="en" altLang="zh-CN" dirty="0"/>
              <a:t>KL </a:t>
            </a:r>
            <a:r>
              <a:rPr lang="zh-CN" altLang="en-US" dirty="0"/>
              <a:t>惩罚项，从而避免了复杂化 </a:t>
            </a:r>
            <a:r>
              <a:rPr lang="en" altLang="zh-CN" dirty="0" err="1"/>
              <a:t>A^i,t</a:t>
            </a:r>
            <a:r>
              <a:rPr lang="en" altLang="zh-CN" dirty="0"/>
              <a:t> </a:t>
            </a:r>
            <a:r>
              <a:rPr lang="zh-CN" altLang="en-US" dirty="0"/>
              <a:t>的计算。</a:t>
            </a:r>
          </a:p>
        </p:txBody>
      </p:sp>
    </p:spTree>
    <p:extLst>
      <p:ext uri="{BB962C8B-B14F-4D97-AF65-F5344CB8AC3E}">
        <p14:creationId xmlns:p14="http://schemas.microsoft.com/office/powerpoint/2010/main" val="4041253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04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04938AF-B47A-1764-AB7F-5185CDB787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</p:spPr>
        <p:txBody>
          <a:bodyPr/>
          <a:lstStyle/>
          <a:p>
            <a:r>
              <a:rPr lang="zh-CN" altLang="en-US" dirty="0"/>
              <a:t>对产业的思考与小结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97963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1350AD9-73B4-4A11-9724-BC6DBDEEE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总结与思考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EBC9AF-2A9C-3113-3560-4A5376A42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637" y="1246909"/>
            <a:ext cx="9415428" cy="524310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3B46787-C64E-A0E3-A455-103991D24B28}"/>
              </a:ext>
            </a:extLst>
          </p:cNvPr>
          <p:cNvSpPr/>
          <p:nvPr/>
        </p:nvSpPr>
        <p:spPr>
          <a:xfrm>
            <a:off x="3541986" y="1111979"/>
            <a:ext cx="5801711" cy="1925511"/>
          </a:xfrm>
          <a:custGeom>
            <a:avLst/>
            <a:gdLst>
              <a:gd name="connsiteX0" fmla="*/ 0 w 5801711"/>
              <a:gd name="connsiteY0" fmla="*/ 0 h 1925511"/>
              <a:gd name="connsiteX1" fmla="*/ 5801711 w 5801711"/>
              <a:gd name="connsiteY1" fmla="*/ 0 h 1925511"/>
              <a:gd name="connsiteX2" fmla="*/ 5801711 w 5801711"/>
              <a:gd name="connsiteY2" fmla="*/ 1925511 h 1925511"/>
              <a:gd name="connsiteX3" fmla="*/ 0 w 5801711"/>
              <a:gd name="connsiteY3" fmla="*/ 1925511 h 1925511"/>
              <a:gd name="connsiteX4" fmla="*/ 0 w 5801711"/>
              <a:gd name="connsiteY4" fmla="*/ 0 h 1925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01711" h="1925511" fill="none" extrusionOk="0">
                <a:moveTo>
                  <a:pt x="0" y="0"/>
                </a:moveTo>
                <a:cubicBezTo>
                  <a:pt x="2895123" y="-49533"/>
                  <a:pt x="4443563" y="-14809"/>
                  <a:pt x="5801711" y="0"/>
                </a:cubicBezTo>
                <a:cubicBezTo>
                  <a:pt x="5889350" y="298467"/>
                  <a:pt x="5729032" y="1288445"/>
                  <a:pt x="5801711" y="1925511"/>
                </a:cubicBezTo>
                <a:cubicBezTo>
                  <a:pt x="4402844" y="1877280"/>
                  <a:pt x="967509" y="2009966"/>
                  <a:pt x="0" y="1925511"/>
                </a:cubicBezTo>
                <a:cubicBezTo>
                  <a:pt x="-38581" y="994114"/>
                  <a:pt x="63341" y="542827"/>
                  <a:pt x="0" y="0"/>
                </a:cubicBezTo>
                <a:close/>
              </a:path>
              <a:path w="5801711" h="1925511" stroke="0" extrusionOk="0">
                <a:moveTo>
                  <a:pt x="0" y="0"/>
                </a:moveTo>
                <a:cubicBezTo>
                  <a:pt x="1043281" y="118645"/>
                  <a:pt x="3493443" y="116012"/>
                  <a:pt x="5801711" y="0"/>
                </a:cubicBezTo>
                <a:cubicBezTo>
                  <a:pt x="5668829" y="614963"/>
                  <a:pt x="5886662" y="1622861"/>
                  <a:pt x="5801711" y="1925511"/>
                </a:cubicBezTo>
                <a:cubicBezTo>
                  <a:pt x="5053876" y="2060111"/>
                  <a:pt x="782489" y="1768315"/>
                  <a:pt x="0" y="1925511"/>
                </a:cubicBezTo>
                <a:cubicBezTo>
                  <a:pt x="-20187" y="1712825"/>
                  <a:pt x="-152480" y="772522"/>
                  <a:pt x="0" y="0"/>
                </a:cubicBezTo>
                <a:close/>
              </a:path>
            </a:pathLst>
          </a:custGeom>
          <a:solidFill>
            <a:srgbClr val="66BA36">
              <a:alpha val="5098"/>
            </a:srgbClr>
          </a:solidFill>
          <a:ln w="38100">
            <a:solidFill>
              <a:srgbClr val="66BA36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9744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DeepSeek-R1</a:t>
            </a:r>
          </a:p>
          <a:p>
            <a:pPr algn="ctr"/>
            <a:r>
              <a:rPr lang="zh-CN" altLang="en-US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技术文章解读</a:t>
            </a:r>
            <a:endParaRPr lang="en-US" altLang="zh-CN" sz="9600" b="1" dirty="0">
              <a:solidFill>
                <a:schemeClr val="bg1"/>
              </a:solidFill>
              <a:latin typeface="Lexend" pitchFamily="2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06638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1350AD9-73B4-4A11-9724-BC6DBDEEE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总结与思考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EBC9AF-2A9C-3113-3560-4A5376A42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637" y="1246909"/>
            <a:ext cx="9415428" cy="524310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3B46787-C64E-A0E3-A455-103991D24B28}"/>
              </a:ext>
            </a:extLst>
          </p:cNvPr>
          <p:cNvSpPr/>
          <p:nvPr/>
        </p:nvSpPr>
        <p:spPr>
          <a:xfrm>
            <a:off x="3678621" y="3048000"/>
            <a:ext cx="5885793" cy="725214"/>
          </a:xfrm>
          <a:custGeom>
            <a:avLst/>
            <a:gdLst>
              <a:gd name="connsiteX0" fmla="*/ 0 w 5885793"/>
              <a:gd name="connsiteY0" fmla="*/ 0 h 725214"/>
              <a:gd name="connsiteX1" fmla="*/ 5885793 w 5885793"/>
              <a:gd name="connsiteY1" fmla="*/ 0 h 725214"/>
              <a:gd name="connsiteX2" fmla="*/ 5885793 w 5885793"/>
              <a:gd name="connsiteY2" fmla="*/ 725214 h 725214"/>
              <a:gd name="connsiteX3" fmla="*/ 0 w 5885793"/>
              <a:gd name="connsiteY3" fmla="*/ 725214 h 725214"/>
              <a:gd name="connsiteX4" fmla="*/ 0 w 5885793"/>
              <a:gd name="connsiteY4" fmla="*/ 0 h 72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5793" h="725214" fill="none" extrusionOk="0">
                <a:moveTo>
                  <a:pt x="0" y="0"/>
                </a:moveTo>
                <a:cubicBezTo>
                  <a:pt x="2197597" y="-49533"/>
                  <a:pt x="3611595" y="-14809"/>
                  <a:pt x="5885793" y="0"/>
                </a:cubicBezTo>
                <a:cubicBezTo>
                  <a:pt x="5884644" y="275847"/>
                  <a:pt x="5823475" y="530374"/>
                  <a:pt x="5885793" y="725214"/>
                </a:cubicBezTo>
                <a:cubicBezTo>
                  <a:pt x="3166439" y="676983"/>
                  <a:pt x="1513909" y="809669"/>
                  <a:pt x="0" y="725214"/>
                </a:cubicBezTo>
                <a:cubicBezTo>
                  <a:pt x="35641" y="600250"/>
                  <a:pt x="49551" y="332618"/>
                  <a:pt x="0" y="0"/>
                </a:cubicBezTo>
                <a:close/>
              </a:path>
              <a:path w="5885793" h="725214" stroke="0" extrusionOk="0">
                <a:moveTo>
                  <a:pt x="0" y="0"/>
                </a:moveTo>
                <a:cubicBezTo>
                  <a:pt x="1152654" y="118645"/>
                  <a:pt x="3300254" y="116012"/>
                  <a:pt x="5885793" y="0"/>
                </a:cubicBezTo>
                <a:cubicBezTo>
                  <a:pt x="5870644" y="179915"/>
                  <a:pt x="5934545" y="410606"/>
                  <a:pt x="5885793" y="725214"/>
                </a:cubicBezTo>
                <a:cubicBezTo>
                  <a:pt x="5196527" y="859814"/>
                  <a:pt x="2909320" y="568018"/>
                  <a:pt x="0" y="725214"/>
                </a:cubicBezTo>
                <a:cubicBezTo>
                  <a:pt x="50924" y="608275"/>
                  <a:pt x="-21130" y="99615"/>
                  <a:pt x="0" y="0"/>
                </a:cubicBezTo>
                <a:close/>
              </a:path>
            </a:pathLst>
          </a:custGeom>
          <a:solidFill>
            <a:srgbClr val="66BA36">
              <a:alpha val="5098"/>
            </a:srgbClr>
          </a:solidFill>
          <a:ln w="38100">
            <a:solidFill>
              <a:srgbClr val="66BA36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7564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1350AD9-73B4-4A11-9724-BC6DBDEEE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总结与思考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EBC9AF-2A9C-3113-3560-4A5376A42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637" y="1246909"/>
            <a:ext cx="9415428" cy="524310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3B46787-C64E-A0E3-A455-103991D24B28}"/>
              </a:ext>
            </a:extLst>
          </p:cNvPr>
          <p:cNvSpPr/>
          <p:nvPr/>
        </p:nvSpPr>
        <p:spPr>
          <a:xfrm>
            <a:off x="3836276" y="3794234"/>
            <a:ext cx="6253655" cy="1376856"/>
          </a:xfrm>
          <a:custGeom>
            <a:avLst/>
            <a:gdLst>
              <a:gd name="connsiteX0" fmla="*/ 0 w 6253655"/>
              <a:gd name="connsiteY0" fmla="*/ 0 h 1376856"/>
              <a:gd name="connsiteX1" fmla="*/ 6253655 w 6253655"/>
              <a:gd name="connsiteY1" fmla="*/ 0 h 1376856"/>
              <a:gd name="connsiteX2" fmla="*/ 6253655 w 6253655"/>
              <a:gd name="connsiteY2" fmla="*/ 1376856 h 1376856"/>
              <a:gd name="connsiteX3" fmla="*/ 0 w 6253655"/>
              <a:gd name="connsiteY3" fmla="*/ 1376856 h 1376856"/>
              <a:gd name="connsiteX4" fmla="*/ 0 w 6253655"/>
              <a:gd name="connsiteY4" fmla="*/ 0 h 1376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53655" h="1376856" fill="none" extrusionOk="0">
                <a:moveTo>
                  <a:pt x="0" y="0"/>
                </a:moveTo>
                <a:cubicBezTo>
                  <a:pt x="1793042" y="-49533"/>
                  <a:pt x="4531367" y="-14809"/>
                  <a:pt x="6253655" y="0"/>
                </a:cubicBezTo>
                <a:cubicBezTo>
                  <a:pt x="6247332" y="293975"/>
                  <a:pt x="6241458" y="1156254"/>
                  <a:pt x="6253655" y="1376856"/>
                </a:cubicBezTo>
                <a:cubicBezTo>
                  <a:pt x="5410300" y="1328625"/>
                  <a:pt x="2286385" y="1461311"/>
                  <a:pt x="0" y="1376856"/>
                </a:cubicBezTo>
                <a:cubicBezTo>
                  <a:pt x="-95257" y="731597"/>
                  <a:pt x="114694" y="453341"/>
                  <a:pt x="0" y="0"/>
                </a:cubicBezTo>
                <a:close/>
              </a:path>
              <a:path w="6253655" h="1376856" stroke="0" extrusionOk="0">
                <a:moveTo>
                  <a:pt x="0" y="0"/>
                </a:moveTo>
                <a:cubicBezTo>
                  <a:pt x="1189458" y="118645"/>
                  <a:pt x="3631382" y="116012"/>
                  <a:pt x="6253655" y="0"/>
                </a:cubicBezTo>
                <a:cubicBezTo>
                  <a:pt x="6297970" y="311650"/>
                  <a:pt x="6167111" y="1182074"/>
                  <a:pt x="6253655" y="1376856"/>
                </a:cubicBezTo>
                <a:cubicBezTo>
                  <a:pt x="5233239" y="1511456"/>
                  <a:pt x="2651698" y="1219660"/>
                  <a:pt x="0" y="1376856"/>
                </a:cubicBezTo>
                <a:cubicBezTo>
                  <a:pt x="-90969" y="793470"/>
                  <a:pt x="-70641" y="145184"/>
                  <a:pt x="0" y="0"/>
                </a:cubicBezTo>
                <a:close/>
              </a:path>
            </a:pathLst>
          </a:custGeom>
          <a:solidFill>
            <a:srgbClr val="66BA36">
              <a:alpha val="5098"/>
            </a:srgbClr>
          </a:solidFill>
          <a:ln w="38100">
            <a:solidFill>
              <a:srgbClr val="66BA36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0645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1350AD9-73B4-4A11-9724-BC6DBDEEE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总结与思考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EBC9AF-2A9C-3113-3560-4A5376A42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637" y="1246909"/>
            <a:ext cx="9415428" cy="524310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3B46787-C64E-A0E3-A455-103991D24B28}"/>
              </a:ext>
            </a:extLst>
          </p:cNvPr>
          <p:cNvSpPr/>
          <p:nvPr/>
        </p:nvSpPr>
        <p:spPr>
          <a:xfrm>
            <a:off x="3825766" y="5160579"/>
            <a:ext cx="6740299" cy="1329431"/>
          </a:xfrm>
          <a:custGeom>
            <a:avLst/>
            <a:gdLst>
              <a:gd name="connsiteX0" fmla="*/ 0 w 6740299"/>
              <a:gd name="connsiteY0" fmla="*/ 0 h 1329431"/>
              <a:gd name="connsiteX1" fmla="*/ 6740299 w 6740299"/>
              <a:gd name="connsiteY1" fmla="*/ 0 h 1329431"/>
              <a:gd name="connsiteX2" fmla="*/ 6740299 w 6740299"/>
              <a:gd name="connsiteY2" fmla="*/ 1329431 h 1329431"/>
              <a:gd name="connsiteX3" fmla="*/ 0 w 6740299"/>
              <a:gd name="connsiteY3" fmla="*/ 1329431 h 1329431"/>
              <a:gd name="connsiteX4" fmla="*/ 0 w 6740299"/>
              <a:gd name="connsiteY4" fmla="*/ 0 h 132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40299" h="1329431" fill="none" extrusionOk="0">
                <a:moveTo>
                  <a:pt x="0" y="0"/>
                </a:moveTo>
                <a:cubicBezTo>
                  <a:pt x="3300594" y="-49533"/>
                  <a:pt x="3374141" y="-14809"/>
                  <a:pt x="6740299" y="0"/>
                </a:cubicBezTo>
                <a:cubicBezTo>
                  <a:pt x="6792816" y="300001"/>
                  <a:pt x="6687299" y="1142220"/>
                  <a:pt x="6740299" y="1329431"/>
                </a:cubicBezTo>
                <a:cubicBezTo>
                  <a:pt x="5313451" y="1281200"/>
                  <a:pt x="2983880" y="1413886"/>
                  <a:pt x="0" y="1329431"/>
                </a:cubicBezTo>
                <a:cubicBezTo>
                  <a:pt x="68968" y="1063498"/>
                  <a:pt x="61032" y="244450"/>
                  <a:pt x="0" y="0"/>
                </a:cubicBezTo>
                <a:close/>
              </a:path>
              <a:path w="6740299" h="1329431" stroke="0" extrusionOk="0">
                <a:moveTo>
                  <a:pt x="0" y="0"/>
                </a:moveTo>
                <a:cubicBezTo>
                  <a:pt x="1609551" y="118645"/>
                  <a:pt x="4765248" y="116012"/>
                  <a:pt x="6740299" y="0"/>
                </a:cubicBezTo>
                <a:cubicBezTo>
                  <a:pt x="6857252" y="162849"/>
                  <a:pt x="6824710" y="784164"/>
                  <a:pt x="6740299" y="1329431"/>
                </a:cubicBezTo>
                <a:cubicBezTo>
                  <a:pt x="5888191" y="1464031"/>
                  <a:pt x="2825564" y="1172235"/>
                  <a:pt x="0" y="1329431"/>
                </a:cubicBezTo>
                <a:cubicBezTo>
                  <a:pt x="41071" y="769894"/>
                  <a:pt x="-64200" y="243447"/>
                  <a:pt x="0" y="0"/>
                </a:cubicBezTo>
                <a:close/>
              </a:path>
            </a:pathLst>
          </a:custGeom>
          <a:solidFill>
            <a:srgbClr val="66BA36">
              <a:alpha val="5098"/>
            </a:srgbClr>
          </a:solidFill>
          <a:ln w="38100">
            <a:solidFill>
              <a:srgbClr val="66BA36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458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引用与参考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" altLang="zh-CN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2"/>
              </a:rPr>
              <a:t>https://huggingface.co/deepseek-ai</a:t>
            </a:r>
            <a:endParaRPr lang="en" altLang="zh-CN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/>
            <a:r>
              <a:rPr lang="en" altLang="zh-CN" dirty="0">
                <a:hlinkClick r:id="rId3"/>
              </a:rPr>
              <a:t>https://mp.weixin.qq.com/s/atKyfC5l-BaStje8-F3FGQ</a:t>
            </a:r>
            <a:endParaRPr lang="en" altLang="zh-CN" dirty="0"/>
          </a:p>
          <a:p>
            <a:pPr algn="l"/>
            <a:r>
              <a:rPr lang="en" altLang="zh-CN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4"/>
              </a:rPr>
              <a:t>https://github.com/deepseek-ai/DeepSeek-R1/blob/main/DeepSeek_R1.pdf</a:t>
            </a:r>
            <a:endParaRPr lang="en" altLang="zh-CN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/>
            <a:endParaRPr lang="en" altLang="zh-CN" dirty="0"/>
          </a:p>
          <a:p>
            <a:pPr algn="l"/>
            <a:r>
              <a:rPr lang="en" altLang="zh-CN" dirty="0"/>
              <a:t>PPT </a:t>
            </a:r>
            <a:r>
              <a:rPr lang="zh-CN" altLang="en" dirty="0"/>
              <a:t>开源</a:t>
            </a:r>
            <a:r>
              <a:rPr lang="zh-CN" altLang="en-US" dirty="0"/>
              <a:t>在：</a:t>
            </a:r>
            <a:endParaRPr lang="en-US" altLang="zh-CN" dirty="0"/>
          </a:p>
          <a:p>
            <a:pPr algn="l"/>
            <a:r>
              <a:rPr lang="en" altLang="zh-CN" dirty="0">
                <a:hlinkClick r:id="rId5"/>
              </a:rPr>
              <a:t>https://github.com/chenzomi12/AIFoundation/tree/main/09News/00Others</a:t>
            </a:r>
            <a:endParaRPr lang="en-US" altLang="zh-CN" dirty="0"/>
          </a:p>
          <a:p>
            <a:pPr algn="l"/>
            <a:endParaRPr lang="en" altLang="zh-CN" dirty="0"/>
          </a:p>
          <a:p>
            <a:pPr algn="l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B0D5CE8-C51F-F19D-2C08-13B50F57D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6B900"/>
                </a:solidFill>
                <a:latin typeface="Lexend" pitchFamily="2" charset="0"/>
                <a:ea typeface="PingFang SC" panose="020B0400000000000000" pitchFamily="34" charset="-122"/>
              </a:rPr>
              <a:t>留给读者思考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1B32E37-75E3-D4FE-92FE-12956B0E77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 algn="just">
              <a:buFont typeface="+mj-lt"/>
              <a:buAutoNum type="arabicPeriod"/>
            </a:pPr>
            <a:r>
              <a:rPr lang="en-US" altLang="zh-CN" dirty="0"/>
              <a:t>DeepSeek-R1</a:t>
            </a:r>
            <a:r>
              <a:rPr lang="zh-CN" altLang="en-US" dirty="0"/>
              <a:t> 如何通过引入冷启动数据来提高推理性能？这个方法是否适用于多模态大模型？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altLang="zh-CN" dirty="0"/>
              <a:t>DeepSeek-R1</a:t>
            </a:r>
            <a:r>
              <a:rPr lang="zh-CN" altLang="en-US" dirty="0"/>
              <a:t> 相比之前的版本在哪些方面有所改进？它在</a:t>
            </a:r>
            <a:r>
              <a:rPr lang="en-US" altLang="zh-CN" dirty="0"/>
              <a:t>STEM</a:t>
            </a:r>
            <a:r>
              <a:rPr lang="zh-CN" altLang="en-US" dirty="0"/>
              <a:t>相关问题上的表现为什么更好？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zh-CN" altLang="en-US" dirty="0"/>
              <a:t>文章提到 </a:t>
            </a:r>
            <a:r>
              <a:rPr lang="en-US" altLang="zh-CN" dirty="0"/>
              <a:t>DeepSeek-R1</a:t>
            </a:r>
            <a:r>
              <a:rPr lang="zh-CN" altLang="en-US" dirty="0"/>
              <a:t> 在某些任务上表现不如 </a:t>
            </a:r>
            <a:r>
              <a:rPr lang="en-US" altLang="zh-CN" dirty="0"/>
              <a:t>DeepSeek-V3</a:t>
            </a:r>
            <a:r>
              <a:rPr lang="zh-CN" altLang="en-US" dirty="0"/>
              <a:t>，这是为什么？有没有改进的方案？</a:t>
            </a:r>
            <a:endParaRPr lang="en-US" altLang="zh-CN" dirty="0"/>
          </a:p>
        </p:txBody>
      </p:sp>
      <p:pic>
        <p:nvPicPr>
          <p:cNvPr id="2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79CA10AA-FE02-1324-CA2C-1B07B3AB9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138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539358E-7815-404F-AD7D-D40ADE394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D6E8608-AB72-B2C5-90A5-94A8DF3D02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F47DE8-14A2-AFF9-8863-4E5363FC7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530" y="711666"/>
            <a:ext cx="8823681" cy="564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88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>
            <a:extLst>
              <a:ext uri="{FF2B5EF4-FFF2-40B4-BE49-F238E27FC236}">
                <a16:creationId xmlns:a16="http://schemas.microsoft.com/office/drawing/2014/main" id="{E83F18A6-0AFB-374F-0B67-C517075E4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摘要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3DBF9EA-7786-AE10-0BF3-8E9E834F75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DeepSeek-R1-Zero</a:t>
            </a:r>
            <a:r>
              <a:rPr lang="zh-CN" altLang="en-US" dirty="0"/>
              <a:t>是一个通过大规模 强化学习（</a:t>
            </a:r>
            <a:r>
              <a:rPr lang="en" altLang="zh-CN" dirty="0"/>
              <a:t>RL</a:t>
            </a:r>
            <a:r>
              <a:rPr lang="zh-CN" altLang="en" dirty="0"/>
              <a:t>）</a:t>
            </a:r>
            <a:r>
              <a:rPr lang="zh-CN" altLang="en-US" dirty="0"/>
              <a:t>训练出来的模型，没有经过超级微调（</a:t>
            </a:r>
            <a:r>
              <a:rPr lang="en" altLang="zh-CN" dirty="0"/>
              <a:t>SFT</a:t>
            </a:r>
            <a:r>
              <a:rPr lang="zh-CN" altLang="en" dirty="0"/>
              <a:t>）</a:t>
            </a:r>
            <a:r>
              <a:rPr lang="zh-CN" altLang="en-US" dirty="0"/>
              <a:t>这一初步步骤，但却展示了非凡的推 理能力。通过强化学习，</a:t>
            </a:r>
            <a:r>
              <a:rPr lang="en" altLang="zh-CN" dirty="0"/>
              <a:t>DeepSeek-R1-Zero </a:t>
            </a:r>
            <a:r>
              <a:rPr lang="zh-CN" altLang="en-US" dirty="0"/>
              <a:t>自然而然地出现了许多强大而有趣的推理行为。</a:t>
            </a:r>
            <a:endParaRPr lang="en-US" altLang="zh-CN" dirty="0"/>
          </a:p>
          <a:p>
            <a:r>
              <a:rPr lang="zh-CN" altLang="en-US" dirty="0"/>
              <a:t>然而， 它也遇到了可读性差和语言混杂等挑战。 为了解决这些问题并进一步提高推理性能， 我们引入了 </a:t>
            </a:r>
            <a:r>
              <a:rPr lang="en" altLang="zh-CN" dirty="0"/>
              <a:t>DeepSeek-R1</a:t>
            </a:r>
            <a:r>
              <a:rPr lang="zh-CN" altLang="en" dirty="0"/>
              <a:t>，</a:t>
            </a:r>
            <a:r>
              <a:rPr lang="zh-CN" altLang="en-US" dirty="0"/>
              <a:t>它在</a:t>
            </a:r>
            <a:r>
              <a:rPr lang="en" altLang="zh-CN" dirty="0"/>
              <a:t>RL</a:t>
            </a:r>
            <a:r>
              <a:rPr lang="zh-CN" altLang="en-US" dirty="0"/>
              <a:t>之前结合了多阶段训练和冷启动数据。</a:t>
            </a:r>
            <a:endParaRPr lang="en-US" altLang="zh-CN" dirty="0"/>
          </a:p>
          <a:p>
            <a:r>
              <a:rPr lang="en" altLang="zh-CN" dirty="0"/>
              <a:t>DeepSeek- R1</a:t>
            </a:r>
            <a:r>
              <a:rPr lang="zh-CN" altLang="en-US" dirty="0"/>
              <a:t>在推理任务上取得了与</a:t>
            </a:r>
            <a:r>
              <a:rPr lang="en" altLang="zh-CN" dirty="0"/>
              <a:t>OpenAIo1-1217</a:t>
            </a:r>
            <a:r>
              <a:rPr lang="zh-CN" altLang="en-US" dirty="0"/>
              <a:t>相当的性能。为了支持研究社区，我们开源了</a:t>
            </a:r>
            <a:r>
              <a:rPr lang="en" altLang="zh-CN" dirty="0"/>
              <a:t>DeepSeek-R1-Zero</a:t>
            </a:r>
            <a:r>
              <a:rPr lang="zh-CN" altLang="en" dirty="0"/>
              <a:t>、</a:t>
            </a:r>
            <a:r>
              <a:rPr lang="en" altLang="zh-CN" dirty="0"/>
              <a:t>DeepSeek-R1</a:t>
            </a:r>
            <a:r>
              <a:rPr lang="zh-CN" altLang="en-US" dirty="0"/>
              <a:t>以及基于</a:t>
            </a:r>
            <a:r>
              <a:rPr lang="en" altLang="zh-CN" dirty="0"/>
              <a:t>Qwen </a:t>
            </a:r>
            <a:r>
              <a:rPr lang="zh-CN" altLang="en-US" dirty="0"/>
              <a:t>和</a:t>
            </a:r>
            <a:r>
              <a:rPr lang="en" altLang="zh-CN" dirty="0"/>
              <a:t>Llama</a:t>
            </a:r>
            <a:r>
              <a:rPr lang="zh-CN" altLang="en-US" dirty="0"/>
              <a:t>从</a:t>
            </a:r>
            <a:r>
              <a:rPr lang="en" altLang="zh-CN" dirty="0"/>
              <a:t>DeepSeek-R1</a:t>
            </a:r>
            <a:r>
              <a:rPr lang="zh-CN" altLang="en-US" dirty="0"/>
              <a:t>中提炼出的六个密集模型（</a:t>
            </a:r>
            <a:r>
              <a:rPr lang="en-US" altLang="zh-CN" dirty="0"/>
              <a:t>1.5</a:t>
            </a:r>
            <a:r>
              <a:rPr lang="en" altLang="zh-CN" dirty="0"/>
              <a:t>B</a:t>
            </a:r>
            <a:r>
              <a:rPr lang="zh-CN" altLang="en" dirty="0"/>
              <a:t>、</a:t>
            </a:r>
            <a:r>
              <a:rPr lang="en" altLang="zh-CN" dirty="0"/>
              <a:t>7B</a:t>
            </a:r>
            <a:r>
              <a:rPr lang="zh-CN" altLang="en" dirty="0"/>
              <a:t>、</a:t>
            </a:r>
            <a:r>
              <a:rPr lang="en" altLang="zh-CN" dirty="0"/>
              <a:t>8B</a:t>
            </a:r>
            <a:r>
              <a:rPr lang="zh-CN" altLang="en" dirty="0"/>
              <a:t>、</a:t>
            </a:r>
            <a:r>
              <a:rPr lang="en" altLang="zh-CN" dirty="0"/>
              <a:t>14B</a:t>
            </a:r>
            <a:r>
              <a:rPr lang="zh-CN" altLang="en" dirty="0"/>
              <a:t>、</a:t>
            </a:r>
            <a:r>
              <a:rPr lang="en" altLang="zh-CN" dirty="0"/>
              <a:t>32B</a:t>
            </a:r>
            <a:r>
              <a:rPr lang="zh-CN" altLang="en" dirty="0"/>
              <a:t>、</a:t>
            </a:r>
            <a:r>
              <a:rPr lang="en" altLang="zh-CN" dirty="0"/>
              <a:t>70B</a:t>
            </a:r>
            <a:r>
              <a:rPr lang="zh-CN" altLang="en" dirty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0574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>
            <a:extLst>
              <a:ext uri="{FF2B5EF4-FFF2-40B4-BE49-F238E27FC236}">
                <a16:creationId xmlns:a16="http://schemas.microsoft.com/office/drawing/2014/main" id="{F55EEBC2-BC62-D2B3-AE0B-9A35E4CE3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Introduciton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BB2543B-5759-4E07-3014-EF86A45FF2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迈出了利用纯强化学习（</a:t>
            </a:r>
            <a:r>
              <a:rPr lang="en" altLang="zh-CN" dirty="0"/>
              <a:t>RL</a:t>
            </a:r>
            <a:r>
              <a:rPr lang="zh-CN" altLang="en" dirty="0"/>
              <a:t>）</a:t>
            </a:r>
            <a:r>
              <a:rPr lang="zh-CN" altLang="en-US" dirty="0"/>
              <a:t>提高语言模型推理能力的第一步。我们的目标是探索 </a:t>
            </a:r>
            <a:r>
              <a:rPr lang="en" altLang="zh-CN" dirty="0"/>
              <a:t>LLM </a:t>
            </a:r>
            <a:r>
              <a:rPr lang="zh-CN" altLang="en-US" dirty="0"/>
              <a:t>在没有任何监督数据的情况下开发推理能力的潜力，重点关注它们通过纯强化学习过程进行自 我进化的情况。 </a:t>
            </a:r>
            <a:endParaRPr lang="en-US" altLang="zh-CN" dirty="0"/>
          </a:p>
          <a:p>
            <a:r>
              <a:rPr lang="zh-CN" altLang="en-US" dirty="0"/>
              <a:t>具体来说， 我们使用</a:t>
            </a:r>
            <a:r>
              <a:rPr lang="en" altLang="zh-CN" dirty="0"/>
              <a:t>DeepSeek-V3-Base</a:t>
            </a:r>
            <a:r>
              <a:rPr lang="zh-CN" altLang="en-US" dirty="0"/>
              <a:t>作为基础模型， 并采用</a:t>
            </a:r>
            <a:r>
              <a:rPr lang="en" altLang="zh-CN" dirty="0"/>
              <a:t>GRPO</a:t>
            </a:r>
            <a:r>
              <a:rPr lang="zh-CN" altLang="en" dirty="0"/>
              <a:t>（</a:t>
            </a:r>
            <a:r>
              <a:rPr lang="en" altLang="zh-CN" dirty="0"/>
              <a:t>Shao</a:t>
            </a:r>
            <a:r>
              <a:rPr lang="zh-CN" altLang="en-US" dirty="0"/>
              <a:t>等人， </a:t>
            </a:r>
            <a:r>
              <a:rPr lang="en-US" altLang="zh-CN" dirty="0"/>
              <a:t>2024</a:t>
            </a:r>
            <a:r>
              <a:rPr lang="zh-CN" altLang="en-US" dirty="0"/>
              <a:t>年）作为</a:t>
            </a:r>
            <a:r>
              <a:rPr lang="en" altLang="zh-CN" dirty="0"/>
              <a:t>RL</a:t>
            </a:r>
            <a:r>
              <a:rPr lang="zh-CN" altLang="en-US" dirty="0"/>
              <a:t>框架，以提高模型的推理性能。在训练过程中，</a:t>
            </a:r>
            <a:r>
              <a:rPr lang="en" altLang="zh-CN" dirty="0"/>
              <a:t>DeepSeek-R1-Zero </a:t>
            </a:r>
            <a:r>
              <a:rPr lang="zh-CN" altLang="en-US" dirty="0"/>
              <a:t>自然而然地出现 了许多强大而有趣的推理行为。</a:t>
            </a:r>
            <a:endParaRPr lang="en-US" altLang="zh-CN" dirty="0"/>
          </a:p>
          <a:p>
            <a:r>
              <a:rPr lang="zh-CN" altLang="en-US" dirty="0"/>
              <a:t>经过数千个</a:t>
            </a:r>
            <a:r>
              <a:rPr lang="en" altLang="zh-CN" dirty="0"/>
              <a:t>RL</a:t>
            </a:r>
            <a:r>
              <a:rPr lang="zh-CN" altLang="en-US" dirty="0"/>
              <a:t>步骤后，</a:t>
            </a:r>
            <a:r>
              <a:rPr lang="en" altLang="zh-CN" dirty="0"/>
              <a:t>DeepSeek-R1-Zero</a:t>
            </a:r>
            <a:r>
              <a:rPr lang="zh-CN" altLang="en-US" dirty="0"/>
              <a:t>在推理基准测试中表现出了超强的 性能。例如，在</a:t>
            </a:r>
            <a:r>
              <a:rPr lang="en" altLang="zh-CN" dirty="0"/>
              <a:t>AIME 2024</a:t>
            </a:r>
            <a:r>
              <a:rPr lang="zh-CN" altLang="en-US" dirty="0"/>
              <a:t>上的</a:t>
            </a:r>
            <a:r>
              <a:rPr lang="en" altLang="zh-CN" dirty="0"/>
              <a:t>pass@1</a:t>
            </a:r>
            <a:r>
              <a:rPr lang="zh-CN" altLang="en-US" dirty="0"/>
              <a:t>得分从</a:t>
            </a:r>
            <a:r>
              <a:rPr lang="en-US" altLang="zh-CN" dirty="0"/>
              <a:t>15.6%</a:t>
            </a:r>
            <a:r>
              <a:rPr lang="zh-CN" altLang="en-US" dirty="0"/>
              <a:t>提高到</a:t>
            </a:r>
            <a:r>
              <a:rPr lang="en-US" altLang="zh-CN" dirty="0"/>
              <a:t>71.0%</a:t>
            </a:r>
            <a:r>
              <a:rPr lang="zh-CN" altLang="en-US" dirty="0"/>
              <a:t>，在多数投票的情况下，得分进一步提高到 </a:t>
            </a:r>
            <a:r>
              <a:rPr lang="en-US" altLang="zh-CN" dirty="0"/>
              <a:t>86.7%</a:t>
            </a:r>
            <a:r>
              <a:rPr lang="zh-CN" altLang="en-US" dirty="0"/>
              <a:t>，与</a:t>
            </a:r>
            <a:r>
              <a:rPr lang="en" altLang="zh-CN" dirty="0"/>
              <a:t>OpenAI-o1-0912</a:t>
            </a:r>
            <a:r>
              <a:rPr lang="zh-CN" altLang="en-US" dirty="0"/>
              <a:t>的性能不相上下。</a:t>
            </a:r>
          </a:p>
        </p:txBody>
      </p:sp>
    </p:spTree>
    <p:extLst>
      <p:ext uri="{BB962C8B-B14F-4D97-AF65-F5344CB8AC3E}">
        <p14:creationId xmlns:p14="http://schemas.microsoft.com/office/powerpoint/2010/main" val="999979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DCD2188-A74A-B2C7-F47E-79E0D54CB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DeepSeek-R1-Zero</a:t>
            </a:r>
            <a:r>
              <a:rPr lang="zh-CN" altLang="en" dirty="0"/>
              <a:t>：</a:t>
            </a:r>
            <a:r>
              <a:rPr lang="zh-CN" altLang="en-US" dirty="0"/>
              <a:t>基础模型的强化学习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AE4DD6D-1905-936B-9A95-CD3E4ED617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强化学习在推理任务中表现出了显著的有效性，我们之前的工作（</a:t>
            </a:r>
            <a:r>
              <a:rPr lang="en" altLang="zh-CN" dirty="0"/>
              <a:t>Shao </a:t>
            </a:r>
            <a:r>
              <a:rPr lang="zh-CN" altLang="en-US" dirty="0"/>
              <a:t>等人，</a:t>
            </a:r>
            <a:r>
              <a:rPr lang="en-US" altLang="zh-CN" dirty="0"/>
              <a:t>2024 </a:t>
            </a:r>
            <a:r>
              <a:rPr lang="zh-CN" altLang="en-US" dirty="0"/>
              <a:t>年；</a:t>
            </a:r>
            <a:r>
              <a:rPr lang="en" altLang="zh-CN" dirty="0"/>
              <a:t>Wang </a:t>
            </a:r>
            <a:r>
              <a:rPr lang="zh-CN" altLang="en-US" dirty="0"/>
              <a:t>等人 ，</a:t>
            </a:r>
            <a:r>
              <a:rPr lang="en-US" altLang="zh-CN" dirty="0"/>
              <a:t>2023 </a:t>
            </a:r>
            <a:r>
              <a:rPr lang="zh-CN" altLang="en-US" dirty="0"/>
              <a:t>年）也这一点。证明了然而，这些工作在很大程度上依赖于监督数据，而监督数据的收集需 要大量时间。</a:t>
            </a:r>
            <a:endParaRPr lang="en-US" altLang="zh-CN" dirty="0"/>
          </a:p>
          <a:p>
            <a:r>
              <a:rPr lang="zh-CN" altLang="en-US" dirty="0"/>
              <a:t>探索 </a:t>
            </a:r>
            <a:r>
              <a:rPr lang="en" altLang="zh-CN" dirty="0"/>
              <a:t>LLMs </a:t>
            </a:r>
            <a:r>
              <a:rPr lang="zh-CN" altLang="en-US" dirty="0"/>
              <a:t>在没有任何监督数据的情况下开发推理能力的潜力，重 点关注它们通过纯强化学习过程进行自我进化的情况。我们首先简要介绍了我们的强化学习算法， 然后介绍了一些 令人兴奋的结果，希望能为社区提供有价值的见解。</a:t>
            </a:r>
          </a:p>
        </p:txBody>
      </p:sp>
    </p:spTree>
    <p:extLst>
      <p:ext uri="{BB962C8B-B14F-4D97-AF65-F5344CB8AC3E}">
        <p14:creationId xmlns:p14="http://schemas.microsoft.com/office/powerpoint/2010/main" val="1107596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DE2A0C-2793-D4D9-C451-2092A2598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DeepSeek-R1-Zero</a:t>
            </a:r>
            <a:r>
              <a:rPr lang="zh-CN" altLang="en-US" dirty="0"/>
              <a:t> 的奖励模型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22279C1-2D64-5B82-FD9A-5C59139AA1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奖励是训练信号的来源，它决定了 </a:t>
            </a:r>
            <a:r>
              <a:rPr lang="en" altLang="zh-CN" dirty="0"/>
              <a:t>RL </a:t>
            </a:r>
            <a:r>
              <a:rPr lang="zh-CN" altLang="en-US" dirty="0"/>
              <a:t>的优化方向。为了训练 </a:t>
            </a:r>
            <a:r>
              <a:rPr lang="en" altLang="zh-CN" dirty="0"/>
              <a:t>DeepSeek-R1-Zero</a:t>
            </a:r>
            <a:r>
              <a:rPr lang="zh-CN" altLang="en" dirty="0"/>
              <a:t>，</a:t>
            </a:r>
            <a:r>
              <a:rPr lang="zh-CN" altLang="en-US" dirty="0"/>
              <a:t>我们采用了基于 规则的奖励系统，主要包括两类奖励：</a:t>
            </a:r>
          </a:p>
          <a:p>
            <a:pPr lvl="1"/>
            <a:r>
              <a:rPr lang="zh-CN" altLang="en-US" dirty="0"/>
              <a:t>准确性奖励：准确性奖励模型可评估答案是否正确。，对于具有确定结果的数学问题，模型需要以指 定格式（如在方框内）提供最终答案， 从而对正确性进行可靠的基于规则的验证。 同样， 对于 </a:t>
            </a:r>
            <a:r>
              <a:rPr lang="en" altLang="zh-CN" dirty="0" err="1"/>
              <a:t>LeetCode</a:t>
            </a:r>
            <a:r>
              <a:rPr lang="en" altLang="zh-CN" dirty="0"/>
              <a:t> </a:t>
            </a:r>
            <a:r>
              <a:rPr lang="zh-CN" altLang="en-US" dirty="0"/>
              <a:t>问题，可以使用编译器根据预定义的测试用例生成反馈。</a:t>
            </a:r>
          </a:p>
          <a:p>
            <a:pPr lvl="1"/>
            <a:r>
              <a:rPr lang="zh-CN" altLang="en-US" dirty="0"/>
              <a:t>格式奖励：除了准确性奖励模型外，我们还采用了格式奖励模型，强制模型将其思考过程置于</a:t>
            </a:r>
            <a:r>
              <a:rPr lang="en-US" altLang="zh-CN" dirty="0"/>
              <a:t>"&lt; </a:t>
            </a:r>
            <a:r>
              <a:rPr lang="zh-CN" altLang="en-US" dirty="0"/>
              <a:t>思考</a:t>
            </a:r>
            <a:r>
              <a:rPr lang="en-US" altLang="zh-CN" dirty="0"/>
              <a:t>&gt;"</a:t>
            </a:r>
            <a:r>
              <a:rPr lang="zh-CN" altLang="en-US" dirty="0"/>
              <a:t>和</a:t>
            </a:r>
            <a:r>
              <a:rPr lang="en-US" altLang="zh-CN" dirty="0"/>
              <a:t>"&lt;/</a:t>
            </a:r>
            <a:r>
              <a:rPr lang="zh-CN" altLang="en-US" dirty="0"/>
              <a:t>思考</a:t>
            </a:r>
            <a:r>
              <a:rPr lang="en-US" altLang="zh-CN" dirty="0"/>
              <a:t>&gt;"</a:t>
            </a:r>
            <a:r>
              <a:rPr lang="zh-CN" altLang="en-US" dirty="0"/>
              <a:t>标记之间。</a:t>
            </a:r>
          </a:p>
        </p:txBody>
      </p:sp>
    </p:spTree>
    <p:extLst>
      <p:ext uri="{BB962C8B-B14F-4D97-AF65-F5344CB8AC3E}">
        <p14:creationId xmlns:p14="http://schemas.microsoft.com/office/powerpoint/2010/main" val="1002378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A369635-BDEC-C527-95D2-3C9E527A3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DeepSeek-R1-Zero </a:t>
            </a:r>
            <a:r>
              <a:rPr lang="zh-CN" altLang="en-US" dirty="0"/>
              <a:t>的性能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55779AB-CF18-E94A-8F8A-CB8F7EEF1D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DeepSeek-R1-Zero </a:t>
            </a:r>
            <a:r>
              <a:rPr lang="zh-CN" altLang="en-US" dirty="0"/>
              <a:t>在训练过程中的 </a:t>
            </a:r>
            <a:r>
              <a:rPr lang="en" altLang="zh-CN" dirty="0"/>
              <a:t>AIME </a:t>
            </a:r>
            <a:r>
              <a:rPr lang="zh-CN" altLang="en-US" dirty="0"/>
              <a:t>准确率。我们对每个问题抽取 </a:t>
            </a:r>
            <a:r>
              <a:rPr lang="en-US" altLang="zh-CN" dirty="0"/>
              <a:t>16 </a:t>
            </a:r>
            <a:r>
              <a:rPr lang="zh-CN" altLang="en-US" dirty="0"/>
              <a:t>个回答，计算总体平均准确率，以确保评估的稳定性。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8DFB79F-F916-8F8B-05DD-107E180F7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766" y="2252369"/>
            <a:ext cx="6579229" cy="408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32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29407</TotalTime>
  <Words>1627</Words>
  <Application>Microsoft Macintosh PowerPoint</Application>
  <PresentationFormat>自定义</PresentationFormat>
  <Paragraphs>109</Paragraphs>
  <Slides>35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35</vt:i4>
      </vt:variant>
    </vt:vector>
  </HeadingPairs>
  <TitlesOfParts>
    <vt:vector size="51" baseType="lpstr">
      <vt:lpstr>Microsoft YaHei</vt:lpstr>
      <vt:lpstr>Microsoft YaHei</vt:lpstr>
      <vt:lpstr>ACGN-MiaoGB-Flash</vt:lpstr>
      <vt:lpstr>PingFang SC</vt:lpstr>
      <vt:lpstr>PingFang SC Semibold</vt:lpstr>
      <vt:lpstr>Arial</vt:lpstr>
      <vt:lpstr>Calibri</vt:lpstr>
      <vt:lpstr>Futura-Medium</vt:lpstr>
      <vt:lpstr>Gill Sans MT</vt:lpstr>
      <vt:lpstr>Lexend</vt:lpstr>
      <vt:lpstr>Wingdings</vt:lpstr>
      <vt:lpstr>封面页_图片版 </vt:lpstr>
      <vt:lpstr>1_内容Copytext </vt:lpstr>
      <vt:lpstr>code01</vt:lpstr>
      <vt:lpstr>1_code01</vt:lpstr>
      <vt:lpstr>结束页</vt:lpstr>
      <vt:lpstr>PowerPoint 演示文稿</vt:lpstr>
      <vt:lpstr>视频目录大纲</vt:lpstr>
      <vt:lpstr>PowerPoint 演示文稿</vt:lpstr>
      <vt:lpstr>PowerPoint 演示文稿</vt:lpstr>
      <vt:lpstr>摘要</vt:lpstr>
      <vt:lpstr>Introduciton</vt:lpstr>
      <vt:lpstr>DeepSeek-R1-Zero：基础模型的强化学习</vt:lpstr>
      <vt:lpstr>DeepSeek-R1-Zero 的奖励模型</vt:lpstr>
      <vt:lpstr>DeepSeek-R1-Zero 的性能</vt:lpstr>
      <vt:lpstr>DeepSeek-R1-Zero的自我进化过程</vt:lpstr>
      <vt:lpstr>DeepSeek-R1-Zero 的 "啊哈时刻"</vt:lpstr>
      <vt:lpstr>DeepSeek-R1：冷启动强化学习</vt:lpstr>
      <vt:lpstr>DeepSeek-R1：冷启动</vt:lpstr>
      <vt:lpstr>DeepSeek-R1：以推理为导向的强化学习</vt:lpstr>
      <vt:lpstr>DeepSeek-R1：拒绝采样和监督微调</vt:lpstr>
      <vt:lpstr>PowerPoint 演示文稿</vt:lpstr>
      <vt:lpstr>DeepSeek-R1-Zero 整体训练流程</vt:lpstr>
      <vt:lpstr>DeepSeek-R1 整体训练流程</vt:lpstr>
      <vt:lpstr>PowerPoint 演示文稿</vt:lpstr>
      <vt:lpstr>PowerPoint 演示文稿</vt:lpstr>
      <vt:lpstr>300 年前 鹅也是个研究算法的人</vt:lpstr>
      <vt:lpstr>RL + LLM 知识</vt:lpstr>
      <vt:lpstr>RL + LLM 知识：On Policy 与 Off Policy 差异在哪？</vt:lpstr>
      <vt:lpstr>PPO 算法</vt:lpstr>
      <vt:lpstr>PPO 问题</vt:lpstr>
      <vt:lpstr>Group Relative Policy Optimization (GRPO)</vt:lpstr>
      <vt:lpstr>Group Relative Policy Optimization (GRPO)</vt:lpstr>
      <vt:lpstr>PowerPoint 演示文稿</vt:lpstr>
      <vt:lpstr>总结与思考</vt:lpstr>
      <vt:lpstr>总结与思考</vt:lpstr>
      <vt:lpstr>总结与思考</vt:lpstr>
      <vt:lpstr>总结与思考</vt:lpstr>
      <vt:lpstr>PowerPoint 演示文稿</vt:lpstr>
      <vt:lpstr>引用与参考</vt:lpstr>
      <vt:lpstr>留给读者思考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9621</cp:revision>
  <cp:lastPrinted>2023-09-08T09:14:01Z</cp:lastPrinted>
  <dcterms:created xsi:type="dcterms:W3CDTF">2020-08-28T08:44:19Z</dcterms:created>
  <dcterms:modified xsi:type="dcterms:W3CDTF">2025-01-22T17:14:52Z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